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16"/>
  </p:notesMasterIdLst>
  <p:sldIdLst>
    <p:sldId id="311" r:id="rId2"/>
    <p:sldId id="301" r:id="rId3"/>
    <p:sldId id="310" r:id="rId4"/>
    <p:sldId id="271" r:id="rId5"/>
    <p:sldId id="302" r:id="rId6"/>
    <p:sldId id="303" r:id="rId7"/>
    <p:sldId id="305" r:id="rId8"/>
    <p:sldId id="315" r:id="rId9"/>
    <p:sldId id="306" r:id="rId10"/>
    <p:sldId id="304" r:id="rId11"/>
    <p:sldId id="316" r:id="rId12"/>
    <p:sldId id="272" r:id="rId13"/>
    <p:sldId id="317" r:id="rId14"/>
    <p:sldId id="318"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A6C7F2"/>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Grid="0" snapToObjects="1">
      <p:cViewPr>
        <p:scale>
          <a:sx n="75" d="100"/>
          <a:sy n="75" d="100"/>
        </p:scale>
        <p:origin x="-3728" y="-152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A333FB-5D56-B84F-A187-B3E55C65814D}" type="datetimeFigureOut">
              <a:rPr lang="en-US" smtClean="0"/>
              <a:pPr/>
              <a:t>11/8/17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46A184-9078-4F46-AA4E-E55B4C6C718F}"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495235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Spain</a:t>
            </a:r>
          </a:p>
          <a:p>
            <a:r>
              <a:rPr lang="en-US" dirty="0" smtClean="0"/>
              <a:t>United</a:t>
            </a:r>
            <a:r>
              <a:rPr lang="en-US" baseline="0" dirty="0" smtClean="0"/>
              <a:t> States investment of $50 million in agriculture. Sugarcane.</a:t>
            </a:r>
          </a:p>
          <a:p>
            <a:r>
              <a:rPr lang="en-US" baseline="0" dirty="0" smtClean="0"/>
              <a:t>Cubans sought independence just as American colonies did.</a:t>
            </a:r>
            <a:endParaRPr lang="en-US" dirty="0"/>
          </a:p>
        </p:txBody>
      </p:sp>
      <p:sp>
        <p:nvSpPr>
          <p:cNvPr id="4" name="Slide Number Placeholder 3"/>
          <p:cNvSpPr>
            <a:spLocks noGrp="1"/>
          </p:cNvSpPr>
          <p:nvPr>
            <p:ph type="sldNum" sz="quarter" idx="10"/>
          </p:nvPr>
        </p:nvSpPr>
        <p:spPr/>
        <p:txBody>
          <a:bodyPr/>
          <a:lstStyle/>
          <a:p>
            <a:fld id="{3B46A184-9078-4F46-AA4E-E55B4C6C718F}"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USS Maine sank</a:t>
            </a:r>
            <a:r>
              <a:rPr lang="en-US" baseline="0" dirty="0" smtClean="0"/>
              <a:t> on February 15, 1898</a:t>
            </a:r>
            <a:endParaRPr lang="en-US" dirty="0"/>
          </a:p>
        </p:txBody>
      </p:sp>
      <p:sp>
        <p:nvSpPr>
          <p:cNvPr id="4" name="Slide Number Placeholder 3"/>
          <p:cNvSpPr>
            <a:spLocks noGrp="1"/>
          </p:cNvSpPr>
          <p:nvPr>
            <p:ph type="sldNum" sz="quarter" idx="10"/>
          </p:nvPr>
        </p:nvSpPr>
        <p:spPr/>
        <p:txBody>
          <a:bodyPr/>
          <a:lstStyle/>
          <a:p>
            <a:fld id="{3B46A184-9078-4F46-AA4E-E55B4C6C718F}" type="slidenum">
              <a:rPr lang="en-US" smtClean="0"/>
              <a:pPr/>
              <a:t>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048176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BDE0DF5-8B3F-E24A-82D8-818AC32A4936}" type="datetimeFigureOut">
              <a:rPr lang="en-US" smtClean="0"/>
              <a:pPr/>
              <a:t>11/8/17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C30C2-85C9-AD41-A4D4-46BB8184B9C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65736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DE0DF5-8B3F-E24A-82D8-818AC32A4936}" type="datetimeFigureOut">
              <a:rPr lang="en-US" smtClean="0"/>
              <a:pPr/>
              <a:t>11/8/17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C30C2-85C9-AD41-A4D4-46BB8184B9C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83626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DE0DF5-8B3F-E24A-82D8-818AC32A4936}" type="datetimeFigureOut">
              <a:rPr lang="en-US" smtClean="0"/>
              <a:pPr/>
              <a:t>11/8/17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C30C2-85C9-AD41-A4D4-46BB8184B9C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49882998"/>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DE0DF5-8B3F-E24A-82D8-818AC32A4936}" type="datetimeFigureOut">
              <a:rPr lang="en-US" smtClean="0"/>
              <a:pPr/>
              <a:t>11/8/17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C30C2-85C9-AD41-A4D4-46BB8184B9C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5111361"/>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DE0DF5-8B3F-E24A-82D8-818AC32A4936}" type="datetimeFigureOut">
              <a:rPr lang="en-US" smtClean="0"/>
              <a:pPr/>
              <a:t>11/8/17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C30C2-85C9-AD41-A4D4-46BB8184B9C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28432618"/>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BDE0DF5-8B3F-E24A-82D8-818AC32A4936}" type="datetimeFigureOut">
              <a:rPr lang="en-US" smtClean="0"/>
              <a:pPr/>
              <a:t>11/8/17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AC30C2-85C9-AD41-A4D4-46BB8184B9C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44856703"/>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BDE0DF5-8B3F-E24A-82D8-818AC32A4936}" type="datetimeFigureOut">
              <a:rPr lang="en-US" smtClean="0"/>
              <a:pPr/>
              <a:t>11/8/17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AC30C2-85C9-AD41-A4D4-46BB8184B9C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70347846"/>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DE0DF5-8B3F-E24A-82D8-818AC32A4936}" type="datetimeFigureOut">
              <a:rPr lang="en-US" smtClean="0"/>
              <a:pPr/>
              <a:t>11/8/17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AC30C2-85C9-AD41-A4D4-46BB8184B9C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04706462"/>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DE0DF5-8B3F-E24A-82D8-818AC32A4936}" type="datetimeFigureOut">
              <a:rPr lang="en-US" smtClean="0"/>
              <a:pPr/>
              <a:t>11/8/17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AC30C2-85C9-AD41-A4D4-46BB8184B9C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47729925"/>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DE0DF5-8B3F-E24A-82D8-818AC32A4936}" type="datetimeFigureOut">
              <a:rPr lang="en-US" smtClean="0"/>
              <a:pPr/>
              <a:t>11/8/17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AC30C2-85C9-AD41-A4D4-46BB8184B9C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4854561"/>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DE0DF5-8B3F-E24A-82D8-818AC32A4936}" type="datetimeFigureOut">
              <a:rPr lang="en-US" smtClean="0"/>
              <a:pPr/>
              <a:t>11/8/17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AC30C2-85C9-AD41-A4D4-46BB8184B9C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706149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DE0DF5-8B3F-E24A-82D8-818AC32A4936}" type="datetimeFigureOut">
              <a:rPr lang="en-US" smtClean="0"/>
              <a:pPr/>
              <a:t>11/8/17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AC30C2-85C9-AD41-A4D4-46BB8184B9C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55735833"/>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7.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24934" y="1100667"/>
            <a:ext cx="8144934" cy="2677656"/>
          </a:xfrm>
          <a:prstGeom prst="rect">
            <a:avLst/>
          </a:prstGeom>
          <a:noFill/>
        </p:spPr>
        <p:txBody>
          <a:bodyPr wrap="square" rtlCol="0">
            <a:spAutoFit/>
          </a:bodyPr>
          <a:lstStyle/>
          <a:p>
            <a:r>
              <a:rPr lang="en-US" sz="2800" dirty="0" smtClean="0"/>
              <a:t>Columbus discovered America in 1492. For four hundred years, Spain exploited people to grow profitable crops in Cuba. In 1895, Cubans rebelled. Spain crushed them. In 1898, Cubans rebelled again. Spain tried to crush them again. But something happened… </a:t>
            </a:r>
            <a:endParaRPr lang="en-US"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186267" y="1872735"/>
            <a:ext cx="8703516" cy="3416320"/>
          </a:xfrm>
          <a:prstGeom prst="rect">
            <a:avLst/>
          </a:prstGeom>
        </p:spPr>
        <p:txBody>
          <a:bodyPr wrap="square">
            <a:spAutoFit/>
          </a:bodyPr>
          <a:lstStyle/>
          <a:p>
            <a:pPr marL="571500" lvl="0" indent="-571500">
              <a:buFont typeface="Arial"/>
              <a:buChar char="•"/>
            </a:pPr>
            <a:r>
              <a:rPr lang="en-US" sz="3600" dirty="0"/>
              <a:t>Cuba—independence, sort </a:t>
            </a:r>
            <a:r>
              <a:rPr lang="en-US" sz="3600" dirty="0" err="1" smtClean="0"/>
              <a:t>of_Platt</a:t>
            </a:r>
            <a:r>
              <a:rPr lang="en-US" sz="3600" dirty="0" smtClean="0"/>
              <a:t> Amendment</a:t>
            </a:r>
          </a:p>
          <a:p>
            <a:pPr marL="571500" lvl="0" indent="-571500">
              <a:buFont typeface="Arial"/>
              <a:buChar char="•"/>
            </a:pPr>
            <a:r>
              <a:rPr lang="en-US" sz="3600" dirty="0" smtClean="0"/>
              <a:t>Puerto </a:t>
            </a:r>
            <a:r>
              <a:rPr lang="en-US" sz="3600" dirty="0"/>
              <a:t>Rico—protectorate, citizens vote</a:t>
            </a:r>
          </a:p>
          <a:p>
            <a:pPr marL="571500" lvl="0" indent="-571500">
              <a:buFont typeface="Arial"/>
              <a:buChar char="•"/>
            </a:pPr>
            <a:r>
              <a:rPr lang="en-US" sz="3600" dirty="0" smtClean="0"/>
              <a:t>Philippines</a:t>
            </a:r>
            <a:r>
              <a:rPr lang="en-US" sz="3600" dirty="0"/>
              <a:t>—</a:t>
            </a:r>
            <a:r>
              <a:rPr lang="en-US" sz="3600" dirty="0" smtClean="0"/>
              <a:t>control</a:t>
            </a:r>
            <a:r>
              <a:rPr lang="is-IS" sz="3600" dirty="0" smtClean="0"/>
              <a:t>….........</a:t>
            </a:r>
            <a:endParaRPr lang="en-US" sz="3600" dirty="0"/>
          </a:p>
          <a:p>
            <a:pPr marL="571500" lvl="0" indent="-571500">
              <a:buFont typeface="Arial"/>
              <a:buChar char="•"/>
            </a:pPr>
            <a:r>
              <a:rPr lang="en-US" sz="3600" dirty="0"/>
              <a:t>Guam</a:t>
            </a:r>
            <a:r>
              <a:rPr lang="en-US" sz="3600" dirty="0" smtClean="0"/>
              <a:t>—</a:t>
            </a:r>
            <a:r>
              <a:rPr lang="en-US" sz="3600" dirty="0" err="1" smtClean="0"/>
              <a:t>territory_later</a:t>
            </a:r>
            <a:r>
              <a:rPr lang="en-US" sz="3600" dirty="0" smtClean="0"/>
              <a:t> </a:t>
            </a:r>
            <a:r>
              <a:rPr lang="en-US" sz="3600" dirty="0"/>
              <a:t>critical in WWII</a:t>
            </a:r>
          </a:p>
          <a:p>
            <a:pPr marL="571500" lvl="0" indent="-571500">
              <a:buFont typeface="Arial"/>
              <a:buChar char="•"/>
            </a:pPr>
            <a:r>
              <a:rPr lang="en-US" sz="3600" dirty="0"/>
              <a:t>Wake</a:t>
            </a:r>
            <a:r>
              <a:rPr lang="en-US" sz="3600" dirty="0" smtClean="0"/>
              <a:t>—</a:t>
            </a:r>
            <a:r>
              <a:rPr lang="en-US" sz="3600" dirty="0" err="1" smtClean="0"/>
              <a:t>territory_later</a:t>
            </a:r>
            <a:r>
              <a:rPr lang="en-US" sz="3600" dirty="0" smtClean="0"/>
              <a:t> </a:t>
            </a:r>
            <a:r>
              <a:rPr lang="en-US" sz="3600" dirty="0"/>
              <a:t>critical in </a:t>
            </a:r>
            <a:r>
              <a:rPr lang="en-US" sz="3600" dirty="0" smtClean="0"/>
              <a:t>WWII</a:t>
            </a:r>
            <a:endParaRPr lang="en-US" sz="3600" dirty="0"/>
          </a:p>
        </p:txBody>
      </p:sp>
      <p:sp>
        <p:nvSpPr>
          <p:cNvPr id="3" name="Rectangle 2"/>
          <p:cNvSpPr/>
          <p:nvPr/>
        </p:nvSpPr>
        <p:spPr>
          <a:xfrm>
            <a:off x="186267" y="484201"/>
            <a:ext cx="8703516" cy="646331"/>
          </a:xfrm>
          <a:prstGeom prst="rect">
            <a:avLst/>
          </a:prstGeom>
          <a:ln w="38100" cmpd="sng">
            <a:solidFill>
              <a:schemeClr val="tx1"/>
            </a:solidFill>
          </a:ln>
        </p:spPr>
        <p:txBody>
          <a:bodyPr wrap="square">
            <a:spAutoFit/>
          </a:bodyPr>
          <a:lstStyle/>
          <a:p>
            <a:pPr lvl="0" algn="ctr"/>
            <a:r>
              <a:rPr lang="en-US" sz="3600" dirty="0" smtClean="0"/>
              <a:t>Results of the Spanish American War</a:t>
            </a:r>
            <a:endParaRPr lang="en-US" sz="3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007745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 Box 14">
            <a:hlinkClick r:id="" action="ppaction://hlinkshowjump?jump=nextslide"/>
          </p:cNvPr>
          <p:cNvSpPr txBox="1">
            <a:spLocks noChangeArrowheads="1"/>
          </p:cNvSpPr>
          <p:nvPr/>
        </p:nvSpPr>
        <p:spPr bwMode="auto">
          <a:xfrm>
            <a:off x="0" y="309563"/>
            <a:ext cx="8940800" cy="6370974"/>
          </a:xfrm>
          <a:prstGeom prst="rect">
            <a:avLst/>
          </a:prstGeom>
          <a:noFill/>
          <a:ln w="9525">
            <a:noFill/>
            <a:miter lim="800000"/>
            <a:headEnd/>
            <a:tailEnd/>
          </a:ln>
        </p:spPr>
        <p:txBody>
          <a:bodyPr wrap="square">
            <a:prstTxWarp prst="textNoShape">
              <a:avLst/>
            </a:prstTxWarp>
            <a:spAutoFit/>
          </a:bodyPr>
          <a:lstStyle/>
          <a:p>
            <a:pPr>
              <a:spcBef>
                <a:spcPct val="50000"/>
              </a:spcBef>
              <a:buFont typeface="Times" pitchFamily="5" charset="0"/>
              <a:buNone/>
            </a:pPr>
            <a:r>
              <a:rPr lang="en-US" sz="2400" dirty="0">
                <a:latin typeface="Verdana" pitchFamily="5" charset="0"/>
              </a:rPr>
              <a:t>   They will never surrender until their whole race is exterminated. They are fighting for a good cause, and the Americans should be the last of all nations to transgress upon such rights. Their independence is dearer to them than life, as ours was in years gone by, and is today. They should have their independence, and would have had it if those who make the laws in America had not been so slow in deciding the  Philippine question. Of course, we have to fight now   to protect the honor of our country but there is not a man who enlisted to fight these people, and should the United States annex these islands, none but the most bloodthirsty will claim himself a hero. This is not a lack of patriotism, but my honest belief.</a:t>
            </a:r>
          </a:p>
          <a:p>
            <a:pPr algn="r">
              <a:spcBef>
                <a:spcPct val="50000"/>
              </a:spcBef>
              <a:buFont typeface="Times" pitchFamily="5" charset="0"/>
              <a:buNone/>
            </a:pPr>
            <a:r>
              <a:rPr lang="en-US" sz="2400" dirty="0">
                <a:latin typeface="Verdana" pitchFamily="5" charset="0"/>
              </a:rPr>
              <a:t>—Ellis G. Davis, an American soldier in the Philippines</a:t>
            </a:r>
          </a:p>
          <a:p>
            <a:pPr>
              <a:spcBef>
                <a:spcPct val="50000"/>
              </a:spcBef>
              <a:buFont typeface="Times" pitchFamily="5" charset="0"/>
              <a:buNone/>
            </a:pPr>
            <a:r>
              <a:rPr lang="en-US" sz="2400" b="1" dirty="0">
                <a:latin typeface="Verdana" pitchFamily="5" charset="0"/>
              </a:rPr>
              <a:t>What does this soldier think about the war?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311399" y="355697"/>
            <a:ext cx="4411133" cy="6290877"/>
          </a:xfrm>
          <a:prstGeom prst="rect">
            <a:avLst/>
          </a:prstGeom>
        </p:spPr>
      </p:pic>
      <p:sp>
        <p:nvSpPr>
          <p:cNvPr id="3" name="TextBox 2"/>
          <p:cNvSpPr txBox="1"/>
          <p:nvPr/>
        </p:nvSpPr>
        <p:spPr>
          <a:xfrm>
            <a:off x="83957" y="4483100"/>
            <a:ext cx="2227443" cy="646331"/>
          </a:xfrm>
          <a:prstGeom prst="rect">
            <a:avLst/>
          </a:prstGeom>
          <a:noFill/>
        </p:spPr>
        <p:txBody>
          <a:bodyPr wrap="none" rtlCol="0">
            <a:spAutoFit/>
          </a:bodyPr>
          <a:lstStyle/>
          <a:p>
            <a:r>
              <a:rPr lang="en-US" sz="3600" dirty="0" smtClean="0"/>
              <a:t>Philippines</a:t>
            </a:r>
            <a:endParaRPr lang="en-US" sz="3600" dirty="0"/>
          </a:p>
        </p:txBody>
      </p:sp>
      <p:sp>
        <p:nvSpPr>
          <p:cNvPr id="4" name="TextBox 3"/>
          <p:cNvSpPr txBox="1"/>
          <p:nvPr/>
        </p:nvSpPr>
        <p:spPr>
          <a:xfrm>
            <a:off x="83957" y="1841500"/>
            <a:ext cx="1985339" cy="646331"/>
          </a:xfrm>
          <a:prstGeom prst="rect">
            <a:avLst/>
          </a:prstGeom>
          <a:noFill/>
        </p:spPr>
        <p:txBody>
          <a:bodyPr wrap="none" rtlCol="0">
            <a:spAutoFit/>
          </a:bodyPr>
          <a:lstStyle/>
          <a:p>
            <a:r>
              <a:rPr lang="en-US" sz="3600" dirty="0" smtClean="0"/>
              <a:t>Warm UP</a:t>
            </a:r>
            <a:endParaRPr lang="en-US" sz="3600" dirty="0"/>
          </a:p>
        </p:txBody>
      </p:sp>
      <p:sp>
        <p:nvSpPr>
          <p:cNvPr id="5" name="TextBox 4"/>
          <p:cNvSpPr txBox="1"/>
          <p:nvPr/>
        </p:nvSpPr>
        <p:spPr>
          <a:xfrm>
            <a:off x="83957" y="355697"/>
            <a:ext cx="1068321" cy="923330"/>
          </a:xfrm>
          <a:prstGeom prst="rect">
            <a:avLst/>
          </a:prstGeom>
          <a:noFill/>
        </p:spPr>
        <p:txBody>
          <a:bodyPr wrap="none" rtlCol="0">
            <a:spAutoFit/>
          </a:bodyPr>
          <a:lstStyle/>
          <a:p>
            <a:r>
              <a:rPr lang="en-US" dirty="0" smtClean="0"/>
              <a:t>Surface</a:t>
            </a:r>
          </a:p>
          <a:p>
            <a:r>
              <a:rPr lang="en-US" dirty="0" smtClean="0"/>
              <a:t>Inference</a:t>
            </a:r>
          </a:p>
          <a:p>
            <a:r>
              <a:rPr lang="en-US" dirty="0" smtClean="0"/>
              <a:t>Meaning</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92667" y="1286933"/>
            <a:ext cx="7670800" cy="4154983"/>
          </a:xfrm>
          <a:prstGeom prst="rect">
            <a:avLst/>
          </a:prstGeom>
          <a:noFill/>
        </p:spPr>
        <p:txBody>
          <a:bodyPr wrap="square" rtlCol="0">
            <a:spAutoFit/>
          </a:bodyPr>
          <a:lstStyle/>
          <a:p>
            <a:r>
              <a:rPr lang="en-US" sz="4400" dirty="0" smtClean="0"/>
              <a:t>Why did the United States pay money to Spain at the end of the Spanish-American War?</a:t>
            </a:r>
          </a:p>
          <a:p>
            <a:endParaRPr lang="en-US" sz="4400" dirty="0" smtClean="0"/>
          </a:p>
          <a:p>
            <a:endParaRPr lang="en-US" sz="4400" dirty="0" smtClean="0"/>
          </a:p>
          <a:p>
            <a:r>
              <a:rPr lang="en-US" sz="4400" dirty="0" smtClean="0"/>
              <a:t>Is this a pattern in history? </a:t>
            </a:r>
            <a:endParaRPr lang="en-US" sz="4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92667" y="220133"/>
            <a:ext cx="7670800" cy="6863416"/>
          </a:xfrm>
          <a:prstGeom prst="rect">
            <a:avLst/>
          </a:prstGeom>
          <a:noFill/>
        </p:spPr>
        <p:txBody>
          <a:bodyPr wrap="square" rtlCol="0">
            <a:spAutoFit/>
          </a:bodyPr>
          <a:lstStyle/>
          <a:p>
            <a:r>
              <a:rPr lang="en-US" sz="4400" dirty="0" smtClean="0"/>
              <a:t>Annexation DBQ:</a:t>
            </a:r>
          </a:p>
          <a:p>
            <a:endParaRPr lang="en-US" sz="4400" dirty="0" smtClean="0"/>
          </a:p>
          <a:p>
            <a:r>
              <a:rPr lang="en-US" sz="4400" dirty="0" smtClean="0"/>
              <a:t>How </a:t>
            </a:r>
            <a:r>
              <a:rPr lang="en-US" sz="4400" dirty="0" smtClean="0"/>
              <a:t>does document help?</a:t>
            </a:r>
            <a:endParaRPr lang="en-US" sz="4400" dirty="0" smtClean="0"/>
          </a:p>
          <a:p>
            <a:endParaRPr lang="en-US" sz="4400" dirty="0" smtClean="0"/>
          </a:p>
          <a:p>
            <a:r>
              <a:rPr lang="en-US" sz="4400" dirty="0" smtClean="0"/>
              <a:t>No </a:t>
            </a:r>
            <a:r>
              <a:rPr lang="en-US" sz="4400" dirty="0" err="1" smtClean="0"/>
              <a:t>G</a:t>
            </a:r>
            <a:r>
              <a:rPr lang="en-US" sz="4400" dirty="0" err="1" smtClean="0"/>
              <a:t>attling</a:t>
            </a:r>
            <a:r>
              <a:rPr lang="en-US" sz="4400" dirty="0" smtClean="0"/>
              <a:t> gun in bible.</a:t>
            </a:r>
          </a:p>
          <a:p>
            <a:endParaRPr lang="en-US" sz="4400" dirty="0" smtClean="0"/>
          </a:p>
          <a:p>
            <a:r>
              <a:rPr lang="en-US" sz="4400" dirty="0" smtClean="0"/>
              <a:t>Do not educate them.</a:t>
            </a:r>
          </a:p>
          <a:p>
            <a:endParaRPr lang="en-US" sz="4400" dirty="0" smtClean="0"/>
          </a:p>
          <a:p>
            <a:r>
              <a:rPr lang="en-US" sz="4400" dirty="0" smtClean="0"/>
              <a:t>Why we paid Spain</a:t>
            </a:r>
            <a:r>
              <a:rPr lang="en-US" sz="4400" dirty="0" smtClean="0"/>
              <a:t>. [HW]</a:t>
            </a:r>
          </a:p>
          <a:p>
            <a:r>
              <a:rPr lang="en-US" sz="4400" dirty="0" smtClean="0"/>
              <a:t> </a:t>
            </a:r>
            <a:endParaRPr lang="en-US" sz="4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3827" y="355600"/>
            <a:ext cx="7918579" cy="3403600"/>
          </a:xfrm>
          <a:prstGeom prst="rect">
            <a:avLst/>
          </a:prstGeom>
        </p:spPr>
      </p:pic>
      <p:pic>
        <p:nvPicPr>
          <p:cNvPr id="3" name="Picture 2"/>
          <p:cNvPicPr>
            <a:picLocks noChangeAspect="1"/>
          </p:cNvPicPr>
          <p:nvPr/>
        </p:nvPicPr>
        <p:blipFill>
          <a:blip r:embed="rId3"/>
          <a:stretch>
            <a:fillRect/>
          </a:stretch>
        </p:blipFill>
        <p:spPr>
          <a:xfrm>
            <a:off x="410633" y="3945467"/>
            <a:ext cx="3073400" cy="2641600"/>
          </a:xfrm>
          <a:prstGeom prst="rect">
            <a:avLst/>
          </a:prstGeom>
        </p:spPr>
      </p:pic>
      <p:pic>
        <p:nvPicPr>
          <p:cNvPr id="4" name="Picture 3"/>
          <p:cNvPicPr>
            <a:picLocks noChangeAspect="1"/>
          </p:cNvPicPr>
          <p:nvPr/>
        </p:nvPicPr>
        <p:blipFill>
          <a:blip r:embed="rId4"/>
          <a:stretch>
            <a:fillRect/>
          </a:stretch>
        </p:blipFill>
        <p:spPr>
          <a:xfrm>
            <a:off x="4673600" y="3945467"/>
            <a:ext cx="3768677" cy="28956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516844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372533" y="1659467"/>
            <a:ext cx="8111067" cy="4524316"/>
          </a:xfrm>
          <a:prstGeom prst="rect">
            <a:avLst/>
          </a:prstGeom>
          <a:noFill/>
        </p:spPr>
        <p:txBody>
          <a:bodyPr wrap="square" rtlCol="0">
            <a:spAutoFit/>
          </a:bodyPr>
          <a:lstStyle/>
          <a:p>
            <a:r>
              <a:rPr lang="en-US" sz="3600" dirty="0" smtClean="0"/>
              <a:t>-Cuba wanted independence from____________.</a:t>
            </a:r>
          </a:p>
          <a:p>
            <a:r>
              <a:rPr lang="en-US" sz="3600" dirty="0" smtClean="0"/>
              <a:t>-U.S. sent USS Maine to observe and possibly protect_____________________.</a:t>
            </a:r>
          </a:p>
          <a:p>
            <a:r>
              <a:rPr lang="en-US" sz="3600" dirty="0" smtClean="0"/>
              <a:t>-U.S. is partial to Cuba because________________________.</a:t>
            </a:r>
          </a:p>
          <a:p>
            <a:r>
              <a:rPr lang="en-US" sz="3600" dirty="0" smtClean="0"/>
              <a:t>-Hearst and Pulitzer wanted to sell________________________.</a:t>
            </a:r>
            <a:endParaRPr lang="en-US" sz="3600" dirty="0"/>
          </a:p>
        </p:txBody>
      </p:sp>
      <p:sp>
        <p:nvSpPr>
          <p:cNvPr id="3" name="TextBox 2"/>
          <p:cNvSpPr txBox="1"/>
          <p:nvPr/>
        </p:nvSpPr>
        <p:spPr>
          <a:xfrm>
            <a:off x="2048934" y="675901"/>
            <a:ext cx="4405247" cy="646331"/>
          </a:xfrm>
          <a:prstGeom prst="rect">
            <a:avLst/>
          </a:prstGeom>
          <a:noFill/>
          <a:ln>
            <a:solidFill>
              <a:schemeClr val="tx1"/>
            </a:solidFill>
          </a:ln>
        </p:spPr>
        <p:txBody>
          <a:bodyPr wrap="none" rtlCol="0">
            <a:spAutoFit/>
          </a:bodyPr>
          <a:lstStyle/>
          <a:p>
            <a:r>
              <a:rPr lang="en-US" sz="3600" dirty="0" smtClean="0"/>
              <a:t>Spanish American War</a:t>
            </a:r>
            <a:endParaRPr lang="en-US"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p:cNvSpPr/>
          <p:nvPr/>
        </p:nvSpPr>
        <p:spPr>
          <a:xfrm>
            <a:off x="127000" y="1727200"/>
            <a:ext cx="8890000" cy="2349500"/>
          </a:xfrm>
          <a:prstGeom prst="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400" dirty="0">
                <a:solidFill>
                  <a:schemeClr val="tx1"/>
                </a:solidFill>
              </a:rPr>
              <a:t>On February 25, 1898, ten days after the sinking of USS Maine in Havana harbor, Assistant Secretary of the Navy Theodore Roosevelt </a:t>
            </a:r>
            <a:r>
              <a:rPr lang="en-US" sz="2400" b="1" i="1" u="sng" dirty="0">
                <a:solidFill>
                  <a:schemeClr val="tx1"/>
                </a:solidFill>
              </a:rPr>
              <a:t>telegraphed</a:t>
            </a:r>
            <a:r>
              <a:rPr lang="en-US" sz="2400" dirty="0">
                <a:solidFill>
                  <a:schemeClr val="tx1"/>
                </a:solidFill>
              </a:rPr>
              <a:t> Commodore George Dewey with orders to assemble the US Asiatic Squadron at Hong Kong. Anticipating the coming war, Roosevelt wanted Dewey in place to strike a quick blow</a:t>
            </a:r>
            <a:r>
              <a:rPr lang="en-US" sz="2400" dirty="0" smtClean="0">
                <a:solidFill>
                  <a:schemeClr val="tx1"/>
                </a:solidFill>
              </a:rPr>
              <a:t>.</a:t>
            </a:r>
            <a:endParaRPr lang="en-US" dirty="0">
              <a:solidFill>
                <a:schemeClr val="tx1"/>
              </a:solidFill>
            </a:endParaRPr>
          </a:p>
          <a:p>
            <a:r>
              <a:rPr lang="en-US" sz="1400" dirty="0" smtClean="0">
                <a:solidFill>
                  <a:schemeClr val="tx1"/>
                </a:solidFill>
              </a:rPr>
              <a:t>Source: http</a:t>
            </a:r>
            <a:r>
              <a:rPr lang="en-US" sz="1400" dirty="0">
                <a:solidFill>
                  <a:schemeClr val="tx1"/>
                </a:solidFill>
              </a:rPr>
              <a:t>://</a:t>
            </a:r>
            <a:r>
              <a:rPr lang="en-US" sz="1400" dirty="0" err="1">
                <a:solidFill>
                  <a:schemeClr val="tx1"/>
                </a:solidFill>
              </a:rPr>
              <a:t>militaryhistory.about.com</a:t>
            </a:r>
            <a:r>
              <a:rPr lang="en-US" sz="1400" dirty="0" smtClean="0">
                <a:solidFill>
                  <a:schemeClr val="tx1"/>
                </a:solidFill>
              </a:rPr>
              <a:t>/</a:t>
            </a:r>
            <a:endParaRPr lang="en-US" sz="1400" dirty="0">
              <a:solidFill>
                <a:schemeClr val="tx1"/>
              </a:solidFill>
            </a:endParaRPr>
          </a:p>
        </p:txBody>
      </p:sp>
      <p:pic>
        <p:nvPicPr>
          <p:cNvPr id="3" name="Picture 2"/>
          <p:cNvPicPr>
            <a:picLocks noChangeAspect="1"/>
          </p:cNvPicPr>
          <p:nvPr/>
        </p:nvPicPr>
        <p:blipFill>
          <a:blip r:embed="rId3"/>
          <a:stretch>
            <a:fillRect/>
          </a:stretch>
        </p:blipFill>
        <p:spPr>
          <a:xfrm>
            <a:off x="4849294" y="3780547"/>
            <a:ext cx="3583506" cy="2899653"/>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317500"/>
            <a:ext cx="9144000" cy="6217920"/>
          </a:xfrm>
          <a:prstGeom prst="rect">
            <a:avLst/>
          </a:prstGeom>
        </p:spPr>
      </p:pic>
      <p:sp>
        <p:nvSpPr>
          <p:cNvPr id="3" name="TextBox 2"/>
          <p:cNvSpPr txBox="1"/>
          <p:nvPr/>
        </p:nvSpPr>
        <p:spPr>
          <a:xfrm>
            <a:off x="254000" y="132834"/>
            <a:ext cx="2871249" cy="369332"/>
          </a:xfrm>
          <a:prstGeom prst="rect">
            <a:avLst/>
          </a:prstGeom>
          <a:noFill/>
        </p:spPr>
        <p:txBody>
          <a:bodyPr wrap="none" rtlCol="0">
            <a:spAutoFit/>
          </a:bodyPr>
          <a:lstStyle/>
          <a:p>
            <a:r>
              <a:rPr lang="en-US" dirty="0" smtClean="0"/>
              <a:t>Surface. Inference. Meaning.</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237084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317499"/>
            <a:ext cx="9144000" cy="6404187"/>
          </a:xfrm>
          <a:prstGeom prst="rect">
            <a:avLst/>
          </a:prstGeom>
        </p:spPr>
      </p:pic>
      <p:sp>
        <p:nvSpPr>
          <p:cNvPr id="3" name="Rectangle 2"/>
          <p:cNvSpPr/>
          <p:nvPr/>
        </p:nvSpPr>
        <p:spPr>
          <a:xfrm>
            <a:off x="0" y="5757333"/>
            <a:ext cx="7213600" cy="964354"/>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Yellow journalism was named after a cartoon character. It came to mean sensationalist journalism. Pulitzer and Hearst fought viciously for newspaper circulation</a:t>
            </a:r>
            <a:r>
              <a:rPr lang="is-IS" dirty="0" smtClean="0">
                <a:solidFill>
                  <a:schemeClr val="tx1"/>
                </a:solidFill>
              </a:rPr>
              <a:t>…and profits. Wars sell newspapers.</a:t>
            </a:r>
            <a:endParaRPr lang="en-US" dirty="0">
              <a:solidFill>
                <a:schemeClr val="tx1"/>
              </a:solidFill>
            </a:endParaRPr>
          </a:p>
        </p:txBody>
      </p:sp>
      <p:pic>
        <p:nvPicPr>
          <p:cNvPr id="4" name="Picture 3"/>
          <p:cNvPicPr>
            <a:picLocks noChangeAspect="1"/>
          </p:cNvPicPr>
          <p:nvPr/>
        </p:nvPicPr>
        <p:blipFill>
          <a:blip r:embed="rId3"/>
          <a:stretch>
            <a:fillRect/>
          </a:stretch>
        </p:blipFill>
        <p:spPr>
          <a:xfrm>
            <a:off x="7332133" y="5091854"/>
            <a:ext cx="1395083" cy="1629833"/>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3710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91966" y="1625599"/>
            <a:ext cx="723695" cy="845471"/>
          </a:xfrm>
          <a:prstGeom prst="rect">
            <a:avLst/>
          </a:prstGeom>
        </p:spPr>
      </p:pic>
      <p:pic>
        <p:nvPicPr>
          <p:cNvPr id="5" name="Picture 4"/>
          <p:cNvPicPr>
            <a:picLocks noChangeAspect="1"/>
          </p:cNvPicPr>
          <p:nvPr/>
        </p:nvPicPr>
        <p:blipFill>
          <a:blip r:embed="rId3"/>
          <a:stretch>
            <a:fillRect/>
          </a:stretch>
        </p:blipFill>
        <p:spPr>
          <a:xfrm>
            <a:off x="338667" y="302394"/>
            <a:ext cx="3031067" cy="4942706"/>
          </a:xfrm>
          <a:prstGeom prst="rect">
            <a:avLst/>
          </a:prstGeom>
        </p:spPr>
      </p:pic>
      <p:pic>
        <p:nvPicPr>
          <p:cNvPr id="6" name="Picture 5"/>
          <p:cNvPicPr>
            <a:picLocks noChangeAspect="1"/>
          </p:cNvPicPr>
          <p:nvPr/>
        </p:nvPicPr>
        <p:blipFill>
          <a:blip r:embed="rId4"/>
          <a:stretch>
            <a:fillRect/>
          </a:stretch>
        </p:blipFill>
        <p:spPr>
          <a:xfrm>
            <a:off x="3754966" y="302394"/>
            <a:ext cx="3937000" cy="2057400"/>
          </a:xfrm>
          <a:prstGeom prst="rect">
            <a:avLst/>
          </a:prstGeom>
        </p:spPr>
      </p:pic>
      <p:pic>
        <p:nvPicPr>
          <p:cNvPr id="7" name="Picture 6"/>
          <p:cNvPicPr>
            <a:picLocks noChangeAspect="1"/>
          </p:cNvPicPr>
          <p:nvPr/>
        </p:nvPicPr>
        <p:blipFill>
          <a:blip r:embed="rId5"/>
          <a:stretch>
            <a:fillRect/>
          </a:stretch>
        </p:blipFill>
        <p:spPr>
          <a:xfrm>
            <a:off x="3628686" y="2750074"/>
            <a:ext cx="4634779" cy="3759941"/>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742198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760417" y="3712633"/>
            <a:ext cx="2794000" cy="2870200"/>
          </a:xfrm>
          <a:prstGeom prst="rect">
            <a:avLst/>
          </a:prstGeom>
        </p:spPr>
      </p:pic>
      <p:sp>
        <p:nvSpPr>
          <p:cNvPr id="3" name="TextBox 2"/>
          <p:cNvSpPr txBox="1"/>
          <p:nvPr/>
        </p:nvSpPr>
        <p:spPr>
          <a:xfrm>
            <a:off x="1092200" y="5029200"/>
            <a:ext cx="2220417" cy="369332"/>
          </a:xfrm>
          <a:prstGeom prst="rect">
            <a:avLst/>
          </a:prstGeom>
          <a:noFill/>
        </p:spPr>
        <p:txBody>
          <a:bodyPr wrap="none" rtlCol="0">
            <a:spAutoFit/>
          </a:bodyPr>
          <a:lstStyle/>
          <a:p>
            <a:r>
              <a:rPr lang="en-US" dirty="0" smtClean="0"/>
              <a:t>10</a:t>
            </a:r>
            <a:r>
              <a:rPr lang="en-US" baseline="30000" dirty="0" smtClean="0"/>
              <a:t>th</a:t>
            </a:r>
            <a:r>
              <a:rPr lang="en-US" dirty="0" smtClean="0"/>
              <a:t> Cavalry; </a:t>
            </a:r>
            <a:r>
              <a:rPr lang="en-US" dirty="0"/>
              <a:t>S</a:t>
            </a:r>
            <a:r>
              <a:rPr lang="en-US" dirty="0" smtClean="0"/>
              <a:t>an Juan </a:t>
            </a:r>
            <a:endParaRPr lang="en-US" dirty="0"/>
          </a:p>
        </p:txBody>
      </p:sp>
      <p:pic>
        <p:nvPicPr>
          <p:cNvPr id="4" name="Picture 3"/>
          <p:cNvPicPr>
            <a:picLocks noChangeAspect="1"/>
          </p:cNvPicPr>
          <p:nvPr/>
        </p:nvPicPr>
        <p:blipFill>
          <a:blip r:embed="rId3"/>
          <a:stretch>
            <a:fillRect/>
          </a:stretch>
        </p:blipFill>
        <p:spPr>
          <a:xfrm>
            <a:off x="1068950" y="156632"/>
            <a:ext cx="7366003" cy="3437468"/>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863749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945467" y="656167"/>
            <a:ext cx="4152900" cy="1955800"/>
          </a:xfrm>
          <a:prstGeom prst="rect">
            <a:avLst/>
          </a:prstGeom>
        </p:spPr>
      </p:pic>
      <p:pic>
        <p:nvPicPr>
          <p:cNvPr id="3" name="Picture 2"/>
          <p:cNvPicPr>
            <a:picLocks noChangeAspect="1"/>
          </p:cNvPicPr>
          <p:nvPr/>
        </p:nvPicPr>
        <p:blipFill>
          <a:blip r:embed="rId3"/>
          <a:stretch>
            <a:fillRect/>
          </a:stretch>
        </p:blipFill>
        <p:spPr>
          <a:xfrm>
            <a:off x="575733" y="1634066"/>
            <a:ext cx="2620433" cy="4578051"/>
          </a:xfrm>
          <a:prstGeom prst="rect">
            <a:avLst/>
          </a:prstGeom>
        </p:spPr>
      </p:pic>
      <p:pic>
        <p:nvPicPr>
          <p:cNvPr id="4" name="Picture 3"/>
          <p:cNvPicPr>
            <a:picLocks noChangeAspect="1"/>
          </p:cNvPicPr>
          <p:nvPr/>
        </p:nvPicPr>
        <p:blipFill>
          <a:blip r:embed="rId4"/>
          <a:stretch>
            <a:fillRect/>
          </a:stretch>
        </p:blipFill>
        <p:spPr>
          <a:xfrm>
            <a:off x="3572933" y="3488267"/>
            <a:ext cx="4846708" cy="2723850"/>
          </a:xfrm>
          <a:prstGeom prst="rect">
            <a:avLst/>
          </a:prstGeom>
        </p:spPr>
      </p:pic>
      <p:sp>
        <p:nvSpPr>
          <p:cNvPr id="5" name="TextBox 4"/>
          <p:cNvSpPr txBox="1"/>
          <p:nvPr/>
        </p:nvSpPr>
        <p:spPr>
          <a:xfrm>
            <a:off x="4521200" y="2817167"/>
            <a:ext cx="1443725" cy="461665"/>
          </a:xfrm>
          <a:prstGeom prst="rect">
            <a:avLst/>
          </a:prstGeom>
          <a:noFill/>
        </p:spPr>
        <p:txBody>
          <a:bodyPr wrap="none" rtlCol="0">
            <a:spAutoFit/>
          </a:bodyPr>
          <a:lstStyle/>
          <a:p>
            <a:r>
              <a:rPr lang="en-US" sz="2400" dirty="0" smtClean="0"/>
              <a:t>Aguinaldo</a:t>
            </a:r>
            <a:endParaRPr lang="en-US" sz="24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214262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24949</TotalTime>
  <Words>502</Words>
  <Application>Microsoft Macintosh PowerPoint</Application>
  <PresentationFormat>On-screen Show (4:3)</PresentationFormat>
  <Paragraphs>46</Paragraphs>
  <Slides>14</Slides>
  <Notes>2</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Hagerty</dc:creator>
  <cp:lastModifiedBy>Thomas Hagerty</cp:lastModifiedBy>
  <cp:revision>279</cp:revision>
  <cp:lastPrinted>2015-10-26T11:32:06Z</cp:lastPrinted>
  <dcterms:created xsi:type="dcterms:W3CDTF">2017-11-08T16:51:17Z</dcterms:created>
  <dcterms:modified xsi:type="dcterms:W3CDTF">2017-11-08T18:44:11Z</dcterms:modified>
</cp:coreProperties>
</file>